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71" r:id="rId5"/>
    <p:sldId id="259" r:id="rId6"/>
    <p:sldId id="260" r:id="rId7"/>
    <p:sldId id="273" r:id="rId8"/>
    <p:sldId id="274" r:id="rId9"/>
    <p:sldId id="276" r:id="rId10"/>
    <p:sldId id="275" r:id="rId11"/>
    <p:sldId id="280" r:id="rId12"/>
    <p:sldId id="263" r:id="rId13"/>
    <p:sldId id="265" r:id="rId14"/>
    <p:sldId id="264" r:id="rId15"/>
    <p:sldId id="267" r:id="rId16"/>
    <p:sldId id="268" r:id="rId17"/>
    <p:sldId id="266" r:id="rId18"/>
    <p:sldId id="269" r:id="rId19"/>
    <p:sldId id="277" r:id="rId20"/>
    <p:sldId id="281" r:id="rId21"/>
    <p:sldId id="270" r:id="rId22"/>
    <p:sldId id="278" r:id="rId23"/>
    <p:sldId id="279"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30" autoAdjust="0"/>
    <p:restoredTop sz="94660"/>
  </p:normalViewPr>
  <p:slideViewPr>
    <p:cSldViewPr snapToGrid="0">
      <p:cViewPr varScale="1">
        <p:scale>
          <a:sx n="113" d="100"/>
          <a:sy n="113" d="100"/>
        </p:scale>
        <p:origin x="33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E945D2-A301-4ADF-A60D-29C694C86878}" type="datetimeFigureOut">
              <a:rPr lang="en-GB" smtClean="0"/>
              <a:t>06/03/2026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CD3917-56D8-4870-AB63-72C0B8B8AE51}" type="slidenum">
              <a:rPr lang="en-GB" smtClean="0"/>
              <a:t>‹#›</a:t>
            </a:fld>
            <a:endParaRPr lang="en-GB"/>
          </a:p>
        </p:txBody>
      </p:sp>
    </p:spTree>
    <p:extLst>
      <p:ext uri="{BB962C8B-B14F-4D97-AF65-F5344CB8AC3E}">
        <p14:creationId xmlns:p14="http://schemas.microsoft.com/office/powerpoint/2010/main" val="994121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E945D2-A301-4ADF-A60D-29C694C86878}" type="datetimeFigureOut">
              <a:rPr lang="en-GB" smtClean="0"/>
              <a:t>06/03/2026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CD3917-56D8-4870-AB63-72C0B8B8AE51}" type="slidenum">
              <a:rPr lang="en-GB" smtClean="0"/>
              <a:t>‹#›</a:t>
            </a:fld>
            <a:endParaRPr lang="en-GB"/>
          </a:p>
        </p:txBody>
      </p:sp>
    </p:spTree>
    <p:extLst>
      <p:ext uri="{BB962C8B-B14F-4D97-AF65-F5344CB8AC3E}">
        <p14:creationId xmlns:p14="http://schemas.microsoft.com/office/powerpoint/2010/main" val="32989198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E945D2-A301-4ADF-A60D-29C694C86878}" type="datetimeFigureOut">
              <a:rPr lang="en-GB" smtClean="0"/>
              <a:t>06/03/2026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CD3917-56D8-4870-AB63-72C0B8B8AE51}" type="slidenum">
              <a:rPr lang="en-GB" smtClean="0"/>
              <a:t>‹#›</a:t>
            </a:fld>
            <a:endParaRPr lang="en-GB"/>
          </a:p>
        </p:txBody>
      </p:sp>
    </p:spTree>
    <p:extLst>
      <p:ext uri="{BB962C8B-B14F-4D97-AF65-F5344CB8AC3E}">
        <p14:creationId xmlns:p14="http://schemas.microsoft.com/office/powerpoint/2010/main" val="4283605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0E945D2-A301-4ADF-A60D-29C694C86878}" type="datetimeFigureOut">
              <a:rPr lang="en-GB" smtClean="0"/>
              <a:t>06/03/2026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CD3917-56D8-4870-AB63-72C0B8B8AE51}" type="slidenum">
              <a:rPr lang="en-GB" smtClean="0"/>
              <a:t>‹#›</a:t>
            </a:fld>
            <a:endParaRPr lang="en-GB"/>
          </a:p>
        </p:txBody>
      </p:sp>
    </p:spTree>
    <p:extLst>
      <p:ext uri="{BB962C8B-B14F-4D97-AF65-F5344CB8AC3E}">
        <p14:creationId xmlns:p14="http://schemas.microsoft.com/office/powerpoint/2010/main" val="994579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E945D2-A301-4ADF-A60D-29C694C86878}" type="datetimeFigureOut">
              <a:rPr lang="en-GB" smtClean="0"/>
              <a:t>06/03/2026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CD3917-56D8-4870-AB63-72C0B8B8AE51}" type="slidenum">
              <a:rPr lang="en-GB" smtClean="0"/>
              <a:t>‹#›</a:t>
            </a:fld>
            <a:endParaRPr lang="en-GB"/>
          </a:p>
        </p:txBody>
      </p:sp>
    </p:spTree>
    <p:extLst>
      <p:ext uri="{BB962C8B-B14F-4D97-AF65-F5344CB8AC3E}">
        <p14:creationId xmlns:p14="http://schemas.microsoft.com/office/powerpoint/2010/main" val="2649250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0E945D2-A301-4ADF-A60D-29C694C86878}" type="datetimeFigureOut">
              <a:rPr lang="en-GB" smtClean="0"/>
              <a:t>06/03/2026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CD3917-56D8-4870-AB63-72C0B8B8AE51}" type="slidenum">
              <a:rPr lang="en-GB" smtClean="0"/>
              <a:t>‹#›</a:t>
            </a:fld>
            <a:endParaRPr lang="en-GB"/>
          </a:p>
        </p:txBody>
      </p:sp>
    </p:spTree>
    <p:extLst>
      <p:ext uri="{BB962C8B-B14F-4D97-AF65-F5344CB8AC3E}">
        <p14:creationId xmlns:p14="http://schemas.microsoft.com/office/powerpoint/2010/main" val="1388254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E945D2-A301-4ADF-A60D-29C694C86878}" type="datetimeFigureOut">
              <a:rPr lang="en-GB" smtClean="0"/>
              <a:t>06/03/2026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CD3917-56D8-4870-AB63-72C0B8B8AE51}" type="slidenum">
              <a:rPr lang="en-GB" smtClean="0"/>
              <a:t>‹#›</a:t>
            </a:fld>
            <a:endParaRPr lang="en-GB"/>
          </a:p>
        </p:txBody>
      </p:sp>
    </p:spTree>
    <p:extLst>
      <p:ext uri="{BB962C8B-B14F-4D97-AF65-F5344CB8AC3E}">
        <p14:creationId xmlns:p14="http://schemas.microsoft.com/office/powerpoint/2010/main" val="285275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0E945D2-A301-4ADF-A60D-29C694C86878}" type="datetimeFigureOut">
              <a:rPr lang="en-GB" smtClean="0"/>
              <a:t>06/03/2026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CD3917-56D8-4870-AB63-72C0B8B8AE51}" type="slidenum">
              <a:rPr lang="en-GB" smtClean="0"/>
              <a:t>‹#›</a:t>
            </a:fld>
            <a:endParaRPr lang="en-GB"/>
          </a:p>
        </p:txBody>
      </p:sp>
    </p:spTree>
    <p:extLst>
      <p:ext uri="{BB962C8B-B14F-4D97-AF65-F5344CB8AC3E}">
        <p14:creationId xmlns:p14="http://schemas.microsoft.com/office/powerpoint/2010/main" val="3305876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0E945D2-A301-4ADF-A60D-29C694C86878}" type="datetimeFigureOut">
              <a:rPr lang="en-GB" smtClean="0"/>
              <a:t>06/03/2026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CD3917-56D8-4870-AB63-72C0B8B8AE51}" type="slidenum">
              <a:rPr lang="en-GB" smtClean="0"/>
              <a:t>‹#›</a:t>
            </a:fld>
            <a:endParaRPr lang="en-GB"/>
          </a:p>
        </p:txBody>
      </p:sp>
    </p:spTree>
    <p:extLst>
      <p:ext uri="{BB962C8B-B14F-4D97-AF65-F5344CB8AC3E}">
        <p14:creationId xmlns:p14="http://schemas.microsoft.com/office/powerpoint/2010/main" val="15827015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E945D2-A301-4ADF-A60D-29C694C86878}" type="datetimeFigureOut">
              <a:rPr lang="en-GB" smtClean="0"/>
              <a:t>06/03/2026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CD3917-56D8-4870-AB63-72C0B8B8AE51}" type="slidenum">
              <a:rPr lang="en-GB" smtClean="0"/>
              <a:t>‹#›</a:t>
            </a:fld>
            <a:endParaRPr lang="en-GB"/>
          </a:p>
        </p:txBody>
      </p:sp>
    </p:spTree>
    <p:extLst>
      <p:ext uri="{BB962C8B-B14F-4D97-AF65-F5344CB8AC3E}">
        <p14:creationId xmlns:p14="http://schemas.microsoft.com/office/powerpoint/2010/main" val="3208074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E945D2-A301-4ADF-A60D-29C694C86878}" type="datetimeFigureOut">
              <a:rPr lang="en-GB" smtClean="0"/>
              <a:t>06/03/2026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CD3917-56D8-4870-AB63-72C0B8B8AE51}"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3501849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E945D2-A301-4ADF-A60D-29C694C86878}" type="datetimeFigureOut">
              <a:rPr lang="en-GB" smtClean="0"/>
              <a:t>06/03/2026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CD3917-56D8-4870-AB63-72C0B8B8AE51}" type="slidenum">
              <a:rPr lang="en-GB" smtClean="0"/>
              <a:t>‹#›</a:t>
            </a:fld>
            <a:endParaRPr lang="en-GB"/>
          </a:p>
        </p:txBody>
      </p:sp>
    </p:spTree>
    <p:extLst>
      <p:ext uri="{BB962C8B-B14F-4D97-AF65-F5344CB8AC3E}">
        <p14:creationId xmlns:p14="http://schemas.microsoft.com/office/powerpoint/2010/main" val="10977527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E945D2-A301-4ADF-A60D-29C694C86878}" type="datetimeFigureOut">
              <a:rPr lang="en-GB" smtClean="0"/>
              <a:t>06/03/2026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CD3917-56D8-4870-AB63-72C0B8B8AE51}"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859548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E945D2-A301-4ADF-A60D-29C694C86878}" type="datetimeFigureOut">
              <a:rPr lang="en-GB" smtClean="0"/>
              <a:t>06/03/2026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CD3917-56D8-4870-AB63-72C0B8B8AE51}" type="slidenum">
              <a:rPr lang="en-GB" smtClean="0"/>
              <a:t>‹#›</a:t>
            </a:fld>
            <a:endParaRPr lang="en-GB"/>
          </a:p>
        </p:txBody>
      </p:sp>
    </p:spTree>
    <p:extLst>
      <p:ext uri="{BB962C8B-B14F-4D97-AF65-F5344CB8AC3E}">
        <p14:creationId xmlns:p14="http://schemas.microsoft.com/office/powerpoint/2010/main" val="15377209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E945D2-A301-4ADF-A60D-29C694C86878}" type="datetimeFigureOut">
              <a:rPr lang="en-GB" smtClean="0"/>
              <a:t>06/03/2026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CD3917-56D8-4870-AB63-72C0B8B8AE51}" type="slidenum">
              <a:rPr lang="en-GB" smtClean="0"/>
              <a:t>‹#›</a:t>
            </a:fld>
            <a:endParaRPr lang="en-GB"/>
          </a:p>
        </p:txBody>
      </p:sp>
    </p:spTree>
    <p:extLst>
      <p:ext uri="{BB962C8B-B14F-4D97-AF65-F5344CB8AC3E}">
        <p14:creationId xmlns:p14="http://schemas.microsoft.com/office/powerpoint/2010/main" val="10566317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E945D2-A301-4ADF-A60D-29C694C86878}" type="datetimeFigureOut">
              <a:rPr lang="en-GB" smtClean="0"/>
              <a:t>06/03/2026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CD3917-56D8-4870-AB63-72C0B8B8AE51}" type="slidenum">
              <a:rPr lang="en-GB" smtClean="0"/>
              <a:t>‹#›</a:t>
            </a:fld>
            <a:endParaRPr lang="en-GB"/>
          </a:p>
        </p:txBody>
      </p:sp>
    </p:spTree>
    <p:extLst>
      <p:ext uri="{BB962C8B-B14F-4D97-AF65-F5344CB8AC3E}">
        <p14:creationId xmlns:p14="http://schemas.microsoft.com/office/powerpoint/2010/main" val="72678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0E945D2-A301-4ADF-A60D-29C694C86878}" type="datetimeFigureOut">
              <a:rPr lang="en-GB" smtClean="0"/>
              <a:t>06/03/2026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2CD3917-56D8-4870-AB63-72C0B8B8AE51}" type="slidenum">
              <a:rPr lang="en-GB" smtClean="0"/>
              <a:t>‹#›</a:t>
            </a:fld>
            <a:endParaRPr lang="en-GB"/>
          </a:p>
        </p:txBody>
      </p:sp>
    </p:spTree>
    <p:extLst>
      <p:ext uri="{BB962C8B-B14F-4D97-AF65-F5344CB8AC3E}">
        <p14:creationId xmlns:p14="http://schemas.microsoft.com/office/powerpoint/2010/main" val="22458877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video" Target="https://www.youtube.com/embed/UCI2mu7URBc?feature=oembed" TargetMode="External"/><Relationship Id="rId4" Type="http://schemas.openxmlformats.org/officeDocument/2006/relationships/hyperlink" Target="https://www.youtube.com/watch?v=UCI2mu7URBc"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activelearnprimary.co.uk/" TargetMode="External"/><Relationship Id="rId2" Type="http://schemas.openxmlformats.org/officeDocument/2006/relationships/slideLayout" Target="../slideLayouts/slideLayout2.xml"/><Relationship Id="rId1" Type="http://schemas.openxmlformats.org/officeDocument/2006/relationships/video" Target="https://www.youtube.com/embed/IlxKN--UYh4?feature=oembed" TargetMode="External"/><Relationship Id="rId6" Type="http://schemas.openxmlformats.org/officeDocument/2006/relationships/image" Target="../media/image14.jpeg"/><Relationship Id="rId5" Type="http://schemas.openxmlformats.org/officeDocument/2006/relationships/hyperlink" Target="https://www.youtube.com/watch?v=_SoSSMXLyZI" TargetMode="External"/><Relationship Id="rId4" Type="http://schemas.openxmlformats.org/officeDocument/2006/relationships/hyperlink" Target="https://www.youtube.com/watch?v=IlxKN--UYh4"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2" Type="http://schemas.openxmlformats.org/officeDocument/2006/relationships/hyperlink" Target="https://www.tameside.gov.uk/TamesideMBC/media/education/VS-Phase-1-Games-to-Play-at-Home.pdf"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ictgames.com/mobilePage/literacy.html" TargetMode="External"/><Relationship Id="rId2" Type="http://schemas.openxmlformats.org/officeDocument/2006/relationships/hyperlink" Target="https://www.topmarks.co.uk/english-games/5-7-years/letters-and-sounds" TargetMode="Externa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hyperlink" Target="https://www.purplemash.com/sch/temple-ct16#/" TargetMode="External"/><Relationship Id="rId4" Type="http://schemas.openxmlformats.org/officeDocument/2006/relationships/hyperlink" Target="https://www.phonicsplay.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Phonics at Temple Ewell</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19355548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phonics?</a:t>
            </a:r>
            <a:endParaRPr lang="en-GB" dirty="0"/>
          </a:p>
        </p:txBody>
      </p:sp>
      <p:sp>
        <p:nvSpPr>
          <p:cNvPr id="3" name="Content Placeholder 2"/>
          <p:cNvSpPr>
            <a:spLocks noGrp="1"/>
          </p:cNvSpPr>
          <p:nvPr>
            <p:ph idx="1"/>
          </p:nvPr>
        </p:nvSpPr>
        <p:spPr>
          <a:xfrm>
            <a:off x="677334" y="1206500"/>
            <a:ext cx="8596668" cy="5486399"/>
          </a:xfrm>
        </p:spPr>
        <p:txBody>
          <a:bodyPr>
            <a:noAutofit/>
          </a:bodyPr>
          <a:lstStyle/>
          <a:p>
            <a:r>
              <a:rPr lang="en-GB" sz="2400" dirty="0">
                <a:solidFill>
                  <a:srgbClr val="333333"/>
                </a:solidFill>
                <a:latin typeface="+mj-lt"/>
              </a:rPr>
              <a:t>Phonics is a method through which pupils are taught how to read and write. Through phonics reading, they will learn how to make connections between sounds and the symbols that we use to represent them. There are different types of English phonetics and different methods for teaching it.</a:t>
            </a:r>
          </a:p>
          <a:p>
            <a:r>
              <a:rPr lang="en-GB" sz="2400" dirty="0">
                <a:latin typeface="+mj-lt"/>
              </a:rPr>
              <a:t>Children studying phonics learn to read and write using phonics, which is by directly linking phonemes (sounds in words) and </a:t>
            </a:r>
            <a:r>
              <a:rPr lang="en-GB" sz="2400" u="sng" dirty="0">
                <a:solidFill>
                  <a:srgbClr val="92D050"/>
                </a:solidFill>
                <a:latin typeface="+mj-lt"/>
              </a:rPr>
              <a:t>graphemes</a:t>
            </a:r>
            <a:r>
              <a:rPr lang="en-GB" sz="2400" dirty="0">
                <a:latin typeface="+mj-lt"/>
              </a:rPr>
              <a:t> (the symbols used to represent them). Through reading in phonics, children will begin to understand which sounds correspond to which symbols. Once they’ve mastered this skill, they will be able to decode books and other texts.</a:t>
            </a:r>
          </a:p>
        </p:txBody>
      </p:sp>
    </p:spTree>
    <p:extLst>
      <p:ext uri="{BB962C8B-B14F-4D97-AF65-F5344CB8AC3E}">
        <p14:creationId xmlns:p14="http://schemas.microsoft.com/office/powerpoint/2010/main" val="9747762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Phonics Vocab</a:t>
            </a:r>
            <a:endParaRPr lang="en-GB" dirty="0"/>
          </a:p>
        </p:txBody>
      </p:sp>
      <p:sp>
        <p:nvSpPr>
          <p:cNvPr id="3" name="Content Placeholder 2"/>
          <p:cNvSpPr>
            <a:spLocks noGrp="1"/>
          </p:cNvSpPr>
          <p:nvPr>
            <p:ph idx="1"/>
          </p:nvPr>
        </p:nvSpPr>
        <p:spPr>
          <a:xfrm>
            <a:off x="677334" y="1231900"/>
            <a:ext cx="8596668" cy="5841999"/>
          </a:xfrm>
        </p:spPr>
        <p:txBody>
          <a:bodyPr>
            <a:normAutofit fontScale="92500" lnSpcReduction="10000"/>
          </a:bodyPr>
          <a:lstStyle/>
          <a:p>
            <a:r>
              <a:rPr lang="en-GB" dirty="0"/>
              <a:t>Phonics: Using the sounds made by individual letters and groups of letters to read words.</a:t>
            </a:r>
          </a:p>
          <a:p>
            <a:r>
              <a:rPr lang="en-GB" dirty="0"/>
              <a:t>Decoding: Using your phonic knowledge to sound out and read words.</a:t>
            </a:r>
          </a:p>
          <a:p>
            <a:r>
              <a:rPr lang="en-GB" dirty="0"/>
              <a:t>Grapheme: A written letter or group of letters, like ‘s’, ‘a’, ‘she’ or ‘air’. Some graphemes are single letters like ‘a’; others are digraphs like ‘</a:t>
            </a:r>
            <a:r>
              <a:rPr lang="en-GB" dirty="0" err="1"/>
              <a:t>ai</a:t>
            </a:r>
            <a:r>
              <a:rPr lang="en-GB" dirty="0"/>
              <a:t>’.</a:t>
            </a:r>
          </a:p>
          <a:p>
            <a:r>
              <a:rPr lang="en-GB" dirty="0"/>
              <a:t>Digraph: Two letters that make one sound together, like ‘</a:t>
            </a:r>
            <a:r>
              <a:rPr lang="en-GB" dirty="0" err="1"/>
              <a:t>sh</a:t>
            </a:r>
            <a:r>
              <a:rPr lang="en-GB" dirty="0"/>
              <a:t>’, ‘</a:t>
            </a:r>
            <a:r>
              <a:rPr lang="en-GB" dirty="0" err="1"/>
              <a:t>ai</a:t>
            </a:r>
            <a:r>
              <a:rPr lang="en-GB" dirty="0"/>
              <a:t>’, ‘</a:t>
            </a:r>
            <a:r>
              <a:rPr lang="en-GB" dirty="0" err="1"/>
              <a:t>oo</a:t>
            </a:r>
            <a:r>
              <a:rPr lang="en-GB" dirty="0"/>
              <a:t>’.</a:t>
            </a:r>
          </a:p>
          <a:p>
            <a:r>
              <a:rPr lang="en-GB" dirty="0"/>
              <a:t>Phoneme: The sound a letter or group of letters make – e.g. the word ‘mat’ has three phonemes, ‘m’, ‘a’ and ‘t’. The word ‘through’ is longer, but it also has three phonemes, ‘</a:t>
            </a:r>
            <a:r>
              <a:rPr lang="en-GB" dirty="0" err="1"/>
              <a:t>th</a:t>
            </a:r>
            <a:r>
              <a:rPr lang="en-GB" dirty="0"/>
              <a:t>’, ‘r’ and the ‘</a:t>
            </a:r>
            <a:r>
              <a:rPr lang="en-GB" dirty="0" err="1"/>
              <a:t>oo</a:t>
            </a:r>
            <a:r>
              <a:rPr lang="en-GB" dirty="0"/>
              <a:t>’ sound in ‘</a:t>
            </a:r>
            <a:r>
              <a:rPr lang="en-GB" dirty="0" err="1"/>
              <a:t>ough</a:t>
            </a:r>
            <a:r>
              <a:rPr lang="en-GB" dirty="0"/>
              <a:t>’.</a:t>
            </a:r>
          </a:p>
          <a:p>
            <a:r>
              <a:rPr lang="en-GB" dirty="0"/>
              <a:t>Sounding out: Using your phonic knowledge to help you say each sound within a word, e.g. ‘r-e-d’ or ‘s-au-</a:t>
            </a:r>
            <a:r>
              <a:rPr lang="en-GB" dirty="0" err="1"/>
              <a:t>ce</a:t>
            </a:r>
            <a:r>
              <a:rPr lang="en-GB" dirty="0"/>
              <a:t>-p-a-n’.</a:t>
            </a:r>
          </a:p>
          <a:p>
            <a:r>
              <a:rPr lang="en-GB" dirty="0"/>
              <a:t>Blending: Running the sounds in the word together to read the whole word, e.g. ‘r-e-d, red’, ‘s-au-</a:t>
            </a:r>
            <a:r>
              <a:rPr lang="en-GB" dirty="0" err="1"/>
              <a:t>ce</a:t>
            </a:r>
            <a:r>
              <a:rPr lang="en-GB" dirty="0"/>
              <a:t>-p-a-n, saucepan’.</a:t>
            </a:r>
          </a:p>
          <a:p>
            <a:r>
              <a:rPr lang="en-GB" dirty="0"/>
              <a:t>High-frequency words (also known as ‘common exception words’): The very important, very common words that we use a lot, but which aren’t always decodable using phonics. This includes crucial words like ‘the’, ‘one’, ‘where’, etc. Children are taught to recognise these words on sight – a few of these words are introduced and learnt at a time.</a:t>
            </a:r>
          </a:p>
          <a:p>
            <a:pPr marL="0" indent="0">
              <a:buNone/>
            </a:pPr>
            <a:r>
              <a:rPr lang="en-GB" dirty="0"/>
              <a:t>Hopefully, these definitions will help you to 'decode' what phonics is about!</a:t>
            </a:r>
          </a:p>
        </p:txBody>
      </p:sp>
    </p:spTree>
    <p:extLst>
      <p:ext uri="{BB962C8B-B14F-4D97-AF65-F5344CB8AC3E}">
        <p14:creationId xmlns:p14="http://schemas.microsoft.com/office/powerpoint/2010/main" val="3244132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8B581-6BE5-472D-9DCD-6DADBE00EE93}"/>
              </a:ext>
            </a:extLst>
          </p:cNvPr>
          <p:cNvSpPr>
            <a:spLocks noGrp="1"/>
          </p:cNvSpPr>
          <p:nvPr>
            <p:ph type="title"/>
          </p:nvPr>
        </p:nvSpPr>
        <p:spPr/>
        <p:txBody>
          <a:bodyPr/>
          <a:lstStyle/>
          <a:p>
            <a:r>
              <a:rPr lang="en-US" dirty="0"/>
              <a:t>How do we teach Phonics at Temple Ewell?</a:t>
            </a:r>
            <a:endParaRPr lang="en-GB" dirty="0"/>
          </a:p>
        </p:txBody>
      </p:sp>
      <p:sp>
        <p:nvSpPr>
          <p:cNvPr id="3" name="Content Placeholder 2">
            <a:extLst>
              <a:ext uri="{FF2B5EF4-FFF2-40B4-BE49-F238E27FC236}">
                <a16:creationId xmlns:a16="http://schemas.microsoft.com/office/drawing/2014/main" id="{ACDEE3EC-D901-4BC0-9DA4-8A54DF73F6EC}"/>
              </a:ext>
            </a:extLst>
          </p:cNvPr>
          <p:cNvSpPr>
            <a:spLocks noGrp="1"/>
          </p:cNvSpPr>
          <p:nvPr>
            <p:ph idx="1"/>
          </p:nvPr>
        </p:nvSpPr>
        <p:spPr/>
        <p:txBody>
          <a:bodyPr>
            <a:normAutofit lnSpcReduction="10000"/>
          </a:bodyPr>
          <a:lstStyle/>
          <a:p>
            <a:r>
              <a:rPr lang="en-US" b="0" i="0" dirty="0">
                <a:solidFill>
                  <a:srgbClr val="636B75"/>
                </a:solidFill>
                <a:effectLst/>
                <a:latin typeface="HelveticaNeue-Regular"/>
              </a:rPr>
              <a:t>Phonics is taught using phonics Bug Club Synthetic Phonics in Early Years and KS1 and the Rapid Phonics programme in KS2. </a:t>
            </a:r>
          </a:p>
          <a:p>
            <a:r>
              <a:rPr lang="en-US" b="0" i="0" dirty="0">
                <a:solidFill>
                  <a:srgbClr val="636B75"/>
                </a:solidFill>
                <a:effectLst/>
                <a:latin typeface="HelveticaNeue-Regular"/>
              </a:rPr>
              <a:t>Reading skills are developed using Bug Club Phonics as well as also accessing a wide range of texts including the Book Banded Scheme. </a:t>
            </a:r>
          </a:p>
          <a:p>
            <a:r>
              <a:rPr lang="en-US" dirty="0">
                <a:solidFill>
                  <a:srgbClr val="636B75"/>
                </a:solidFill>
                <a:latin typeface="HelveticaNeue-Regular"/>
              </a:rPr>
              <a:t>C</a:t>
            </a:r>
            <a:r>
              <a:rPr lang="en-US" b="0" i="0" dirty="0">
                <a:solidFill>
                  <a:srgbClr val="636B75"/>
                </a:solidFill>
                <a:effectLst/>
                <a:latin typeface="HelveticaNeue-Regular"/>
              </a:rPr>
              <a:t>hildren are encouraged to take books home to share with their parents and carers on a daily basis, and KS1 children can also access Bug Club Phonics reading interactively at home. </a:t>
            </a:r>
          </a:p>
          <a:p>
            <a:r>
              <a:rPr lang="en-US" b="0" i="0" dirty="0">
                <a:solidFill>
                  <a:srgbClr val="636B75"/>
                </a:solidFill>
                <a:effectLst/>
                <a:latin typeface="HelveticaNeue-Regular"/>
              </a:rPr>
              <a:t>Children develop a love of reading and practice their reading skills regularly each day in all areas of the curriculum through reading aloud, independent reading and focused and shared reading activities.</a:t>
            </a:r>
          </a:p>
          <a:p>
            <a:r>
              <a:rPr lang="en-US" b="0" i="0" dirty="0">
                <a:solidFill>
                  <a:srgbClr val="636B75"/>
                </a:solidFill>
                <a:effectLst/>
                <a:latin typeface="HelveticaNeue-Regular"/>
              </a:rPr>
              <a:t>Children are split into year group (Miss Demetri Reception, Mrs. Tidey Year 1)These can change for individual children.</a:t>
            </a:r>
          </a:p>
          <a:p>
            <a:pPr marL="0" indent="0">
              <a:buNone/>
            </a:pPr>
            <a:endParaRPr lang="en-GB" dirty="0"/>
          </a:p>
        </p:txBody>
      </p:sp>
    </p:spTree>
    <p:extLst>
      <p:ext uri="{BB962C8B-B14F-4D97-AF65-F5344CB8AC3E}">
        <p14:creationId xmlns:p14="http://schemas.microsoft.com/office/powerpoint/2010/main" val="40563843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Bug Club</a:t>
            </a:r>
            <a:endParaRPr lang="en-GB" dirty="0"/>
          </a:p>
        </p:txBody>
      </p:sp>
      <p:sp>
        <p:nvSpPr>
          <p:cNvPr id="3" name="Content Placeholder 2"/>
          <p:cNvSpPr>
            <a:spLocks noGrp="1"/>
          </p:cNvSpPr>
          <p:nvPr>
            <p:ph idx="1"/>
          </p:nvPr>
        </p:nvSpPr>
        <p:spPr/>
        <p:txBody>
          <a:bodyPr>
            <a:noAutofit/>
          </a:bodyPr>
          <a:lstStyle/>
          <a:p>
            <a:pPr marL="0" indent="0">
              <a:buNone/>
            </a:pPr>
            <a:r>
              <a:rPr lang="en-GB" sz="3200" dirty="0"/>
              <a:t>Bug Club is </a:t>
            </a:r>
            <a:r>
              <a:rPr lang="en-GB" sz="3200" b="1" dirty="0"/>
              <a:t>a finely levelled, phonically based online reading scheme with interactive activities</a:t>
            </a:r>
            <a:r>
              <a:rPr lang="en-GB" sz="3200" dirty="0"/>
              <a:t>. Each child has a personalized homepage where they'll find the e-Books they've been allocated by the teacher and motivating rewards. This ensures that each child can find a book at exactly the right level for them.</a:t>
            </a:r>
            <a:endParaRPr lang="en-GB" sz="3200" b="1" dirty="0"/>
          </a:p>
        </p:txBody>
      </p:sp>
      <p:pic>
        <p:nvPicPr>
          <p:cNvPr id="1026" name="Picture 2" descr="Bug Club Famil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56701" y="-127000"/>
            <a:ext cx="3035300" cy="3052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002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97872"/>
            <a:ext cx="8596668" cy="1320800"/>
          </a:xfrm>
        </p:spPr>
        <p:txBody>
          <a:bodyPr/>
          <a:lstStyle/>
          <a:p>
            <a:r>
              <a:rPr lang="en-US" dirty="0"/>
              <a:t>Phonics phases</a:t>
            </a:r>
            <a:endParaRPr lang="en-GB" dirty="0"/>
          </a:p>
        </p:txBody>
      </p:sp>
      <p:sp>
        <p:nvSpPr>
          <p:cNvPr id="3" name="Content Placeholder 2"/>
          <p:cNvSpPr>
            <a:spLocks noGrp="1"/>
          </p:cNvSpPr>
          <p:nvPr>
            <p:ph idx="1"/>
          </p:nvPr>
        </p:nvSpPr>
        <p:spPr>
          <a:xfrm>
            <a:off x="677334" y="758272"/>
            <a:ext cx="8596668" cy="5877420"/>
          </a:xfrm>
        </p:spPr>
        <p:txBody>
          <a:bodyPr>
            <a:normAutofit/>
          </a:bodyPr>
          <a:lstStyle/>
          <a:p>
            <a:r>
              <a:rPr lang="en-US" sz="1900" dirty="0"/>
              <a:t>Phase 1 </a:t>
            </a:r>
            <a:br>
              <a:rPr lang="en-US" sz="1900" dirty="0"/>
            </a:br>
            <a:r>
              <a:rPr lang="en-GB" sz="1900" dirty="0"/>
              <a:t>Phase 1 phonics is </a:t>
            </a:r>
            <a:r>
              <a:rPr lang="en-GB" sz="1900" b="1" dirty="0"/>
              <a:t>linked directly to phonological awareness and phonemic awareness</a:t>
            </a:r>
            <a:r>
              <a:rPr lang="en-GB" sz="1900" dirty="0"/>
              <a:t>. Phonological awareness allows children to recognise and work with the initial sounds of spoken language. Phonological awareness is the awareness of all of the speech sounds of language.</a:t>
            </a:r>
            <a:r>
              <a:rPr lang="en-US" sz="1900" dirty="0"/>
              <a:t> </a:t>
            </a:r>
          </a:p>
          <a:p>
            <a:r>
              <a:rPr lang="en-US" sz="1900" dirty="0"/>
              <a:t>Irregular ‘ tricky’ words </a:t>
            </a:r>
          </a:p>
          <a:p>
            <a:endParaRPr lang="en-US" sz="1900" dirty="0"/>
          </a:p>
          <a:p>
            <a:endParaRPr lang="en-GB" dirty="0"/>
          </a:p>
        </p:txBody>
      </p:sp>
      <p:pic>
        <p:nvPicPr>
          <p:cNvPr id="4098" name="Picture 2" descr="Tricky Words – Tricky Pronunciation Words – Teaching Wiki">
            <a:extLst>
              <a:ext uri="{FF2B5EF4-FFF2-40B4-BE49-F238E27FC236}">
                <a16:creationId xmlns:a16="http://schemas.microsoft.com/office/drawing/2014/main" id="{B5E6880D-E5CE-4B59-85EC-730A5D2538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1893" y="3112097"/>
            <a:ext cx="6000750" cy="3133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52243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4707D-3105-415B-BF1A-16A58368B6A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F031501-2CCE-4C80-BF5A-9373A130EB18}"/>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103DFFE0-213C-40AE-8EE6-06CDD5B0E5B3}"/>
              </a:ext>
            </a:extLst>
          </p:cNvPr>
          <p:cNvPicPr>
            <a:picLocks noChangeAspect="1"/>
          </p:cNvPicPr>
          <p:nvPr/>
        </p:nvPicPr>
        <p:blipFill>
          <a:blip r:embed="rId2"/>
          <a:stretch>
            <a:fillRect/>
          </a:stretch>
        </p:blipFill>
        <p:spPr>
          <a:xfrm>
            <a:off x="1249156" y="0"/>
            <a:ext cx="9693687" cy="6858000"/>
          </a:xfrm>
          <a:prstGeom prst="rect">
            <a:avLst/>
          </a:prstGeom>
        </p:spPr>
      </p:pic>
      <p:sp>
        <p:nvSpPr>
          <p:cNvPr id="6" name="Star: 8 Points 5">
            <a:extLst>
              <a:ext uri="{FF2B5EF4-FFF2-40B4-BE49-F238E27FC236}">
                <a16:creationId xmlns:a16="http://schemas.microsoft.com/office/drawing/2014/main" id="{C09B9F2D-AEBF-41D5-9C1E-288AFBDA98EC}"/>
              </a:ext>
            </a:extLst>
          </p:cNvPr>
          <p:cNvSpPr/>
          <p:nvPr/>
        </p:nvSpPr>
        <p:spPr>
          <a:xfrm>
            <a:off x="0" y="0"/>
            <a:ext cx="1752600" cy="1727200"/>
          </a:xfrm>
          <a:prstGeom prst="star8">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Reception</a:t>
            </a:r>
            <a:endParaRPr lang="en-GB" dirty="0"/>
          </a:p>
        </p:txBody>
      </p:sp>
    </p:spTree>
    <p:extLst>
      <p:ext uri="{BB962C8B-B14F-4D97-AF65-F5344CB8AC3E}">
        <p14:creationId xmlns:p14="http://schemas.microsoft.com/office/powerpoint/2010/main" val="2118709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87EB5-DBBA-41EB-B20A-80376B4D102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0EB37D5-96D5-43CD-842E-8870DF21A05C}"/>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301AFACE-4CA9-48F0-8A68-1DA04AB1EFC5}"/>
              </a:ext>
            </a:extLst>
          </p:cNvPr>
          <p:cNvPicPr>
            <a:picLocks noChangeAspect="1"/>
          </p:cNvPicPr>
          <p:nvPr/>
        </p:nvPicPr>
        <p:blipFill>
          <a:blip r:embed="rId2"/>
          <a:stretch>
            <a:fillRect/>
          </a:stretch>
        </p:blipFill>
        <p:spPr>
          <a:xfrm>
            <a:off x="1998670" y="0"/>
            <a:ext cx="9580392" cy="6858000"/>
          </a:xfrm>
          <a:prstGeom prst="rect">
            <a:avLst/>
          </a:prstGeom>
        </p:spPr>
      </p:pic>
      <p:sp>
        <p:nvSpPr>
          <p:cNvPr id="12" name="Star: 8 Points 11">
            <a:extLst>
              <a:ext uri="{FF2B5EF4-FFF2-40B4-BE49-F238E27FC236}">
                <a16:creationId xmlns:a16="http://schemas.microsoft.com/office/drawing/2014/main" id="{BCBD72E9-BEB6-4C98-B4C8-FB79D7F4A3F4}"/>
              </a:ext>
            </a:extLst>
          </p:cNvPr>
          <p:cNvSpPr/>
          <p:nvPr/>
        </p:nvSpPr>
        <p:spPr>
          <a:xfrm>
            <a:off x="0" y="0"/>
            <a:ext cx="1752600" cy="1727200"/>
          </a:xfrm>
          <a:prstGeom prst="star8">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Reception</a:t>
            </a:r>
            <a:endParaRPr lang="en-GB" dirty="0"/>
          </a:p>
        </p:txBody>
      </p:sp>
    </p:spTree>
    <p:extLst>
      <p:ext uri="{BB962C8B-B14F-4D97-AF65-F5344CB8AC3E}">
        <p14:creationId xmlns:p14="http://schemas.microsoft.com/office/powerpoint/2010/main" val="3029886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1BCEDC-4F34-4B50-B150-69C121D57C9A}"/>
              </a:ext>
            </a:extLst>
          </p:cNvPr>
          <p:cNvSpPr>
            <a:spLocks noGrp="1"/>
          </p:cNvSpPr>
          <p:nvPr>
            <p:ph type="title"/>
          </p:nvPr>
        </p:nvSpPr>
        <p:spPr/>
        <p:txBody>
          <a:bodyPr/>
          <a:lstStyle/>
          <a:p>
            <a:endParaRPr lang="en-GB"/>
          </a:p>
        </p:txBody>
      </p:sp>
      <p:sp>
        <p:nvSpPr>
          <p:cNvPr id="5" name="TextBox 4">
            <a:extLst>
              <a:ext uri="{FF2B5EF4-FFF2-40B4-BE49-F238E27FC236}">
                <a16:creationId xmlns:a16="http://schemas.microsoft.com/office/drawing/2014/main" id="{319DC16D-7172-49F2-9804-FF63E196901D}"/>
              </a:ext>
            </a:extLst>
          </p:cNvPr>
          <p:cNvSpPr txBox="1"/>
          <p:nvPr/>
        </p:nvSpPr>
        <p:spPr>
          <a:xfrm>
            <a:off x="677334" y="660500"/>
            <a:ext cx="8005272" cy="1200329"/>
          </a:xfrm>
          <a:prstGeom prst="rect">
            <a:avLst/>
          </a:prstGeom>
          <a:noFill/>
        </p:spPr>
        <p:txBody>
          <a:bodyPr wrap="square">
            <a:spAutoFit/>
          </a:bodyPr>
          <a:lstStyle/>
          <a:p>
            <a:r>
              <a:rPr lang="en-US" sz="1800" dirty="0"/>
              <a:t>Phase 4</a:t>
            </a:r>
            <a:br>
              <a:rPr lang="en-US" sz="1800" dirty="0"/>
            </a:br>
            <a:r>
              <a:rPr lang="en-US" sz="1800" dirty="0"/>
              <a:t>Blending </a:t>
            </a:r>
            <a:r>
              <a:rPr lang="en-GB" sz="1800" dirty="0"/>
              <a:t>separate sounds together to read words with adjacent consonants</a:t>
            </a:r>
          </a:p>
          <a:p>
            <a:endParaRPr lang="en-GB" dirty="0"/>
          </a:p>
          <a:p>
            <a:r>
              <a:rPr lang="en-GB" sz="1800" dirty="0"/>
              <a:t>Recapping phase 2 &amp; 3 and practicing consonant blends e.g.</a:t>
            </a:r>
          </a:p>
        </p:txBody>
      </p:sp>
      <p:pic>
        <p:nvPicPr>
          <p:cNvPr id="2050" name="Picture 2" descr="Consonant blends in English 🤔 | Improve your pronunciation | Learn with  examples - YouTube">
            <a:extLst>
              <a:ext uri="{FF2B5EF4-FFF2-40B4-BE49-F238E27FC236}">
                <a16:creationId xmlns:a16="http://schemas.microsoft.com/office/drawing/2014/main" id="{82224245-10E4-400B-99DE-75EF2A2AD0F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5853" y="2160588"/>
            <a:ext cx="6900332" cy="3881437"/>
          </a:xfrm>
          <a:prstGeom prst="rect">
            <a:avLst/>
          </a:prstGeom>
          <a:noFill/>
          <a:extLst>
            <a:ext uri="{909E8E84-426E-40DD-AFC4-6F175D3DCCD1}">
              <a14:hiddenFill xmlns:a14="http://schemas.microsoft.com/office/drawing/2010/main">
                <a:solidFill>
                  <a:srgbClr val="FFFFFF"/>
                </a:solidFill>
              </a14:hiddenFill>
            </a:ext>
          </a:extLst>
        </p:spPr>
      </p:pic>
      <p:sp>
        <p:nvSpPr>
          <p:cNvPr id="6" name="Star: 8 Points 5">
            <a:extLst>
              <a:ext uri="{FF2B5EF4-FFF2-40B4-BE49-F238E27FC236}">
                <a16:creationId xmlns:a16="http://schemas.microsoft.com/office/drawing/2014/main" id="{628153AF-2A0E-48F5-8806-09E039D15251}"/>
              </a:ext>
            </a:extLst>
          </p:cNvPr>
          <p:cNvSpPr/>
          <p:nvPr/>
        </p:nvSpPr>
        <p:spPr>
          <a:xfrm>
            <a:off x="-93133" y="2091017"/>
            <a:ext cx="1752600" cy="1727200"/>
          </a:xfrm>
          <a:prstGeom prst="star8">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Reception</a:t>
            </a:r>
          </a:p>
          <a:p>
            <a:pPr algn="ctr"/>
            <a:r>
              <a:rPr lang="en-US" dirty="0"/>
              <a:t>And Year 1 </a:t>
            </a:r>
            <a:endParaRPr lang="en-GB" dirty="0"/>
          </a:p>
        </p:txBody>
      </p:sp>
    </p:spTree>
    <p:extLst>
      <p:ext uri="{BB962C8B-B14F-4D97-AF65-F5344CB8AC3E}">
        <p14:creationId xmlns:p14="http://schemas.microsoft.com/office/powerpoint/2010/main" val="26941616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1459E-3B44-4497-8848-BD39D882124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416010C-ECD0-4806-9431-5453B6C5AE4B}"/>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7F0761A1-2EE1-4820-B828-B4B07BA885B9}"/>
              </a:ext>
            </a:extLst>
          </p:cNvPr>
          <p:cNvPicPr>
            <a:picLocks noChangeAspect="1"/>
          </p:cNvPicPr>
          <p:nvPr/>
        </p:nvPicPr>
        <p:blipFill>
          <a:blip r:embed="rId2"/>
          <a:stretch>
            <a:fillRect/>
          </a:stretch>
        </p:blipFill>
        <p:spPr>
          <a:xfrm>
            <a:off x="2341461" y="85210"/>
            <a:ext cx="9674213" cy="6858000"/>
          </a:xfrm>
          <a:prstGeom prst="rect">
            <a:avLst/>
          </a:prstGeom>
        </p:spPr>
      </p:pic>
      <p:sp>
        <p:nvSpPr>
          <p:cNvPr id="6" name="Star: 8 Points 5">
            <a:extLst>
              <a:ext uri="{FF2B5EF4-FFF2-40B4-BE49-F238E27FC236}">
                <a16:creationId xmlns:a16="http://schemas.microsoft.com/office/drawing/2014/main" id="{45CD5738-4366-4FD8-9836-929CCFB8DCDC}"/>
              </a:ext>
            </a:extLst>
          </p:cNvPr>
          <p:cNvSpPr/>
          <p:nvPr/>
        </p:nvSpPr>
        <p:spPr>
          <a:xfrm>
            <a:off x="0" y="0"/>
            <a:ext cx="1752600" cy="1727200"/>
          </a:xfrm>
          <a:prstGeom prst="star8">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Year 1 </a:t>
            </a:r>
            <a:endParaRPr lang="en-GB" dirty="0"/>
          </a:p>
        </p:txBody>
      </p:sp>
    </p:spTree>
    <p:extLst>
      <p:ext uri="{BB962C8B-B14F-4D97-AF65-F5344CB8AC3E}">
        <p14:creationId xmlns:p14="http://schemas.microsoft.com/office/powerpoint/2010/main" val="27670960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A1E80-F207-42EE-8470-BF96B71D0621}"/>
              </a:ext>
            </a:extLst>
          </p:cNvPr>
          <p:cNvSpPr>
            <a:spLocks noGrp="1"/>
          </p:cNvSpPr>
          <p:nvPr>
            <p:ph type="title"/>
          </p:nvPr>
        </p:nvSpPr>
        <p:spPr/>
        <p:txBody>
          <a:bodyPr/>
          <a:lstStyle/>
          <a:p>
            <a:r>
              <a:rPr lang="en-GB" dirty="0"/>
              <a:t>Phase 6</a:t>
            </a:r>
          </a:p>
        </p:txBody>
      </p:sp>
      <p:sp>
        <p:nvSpPr>
          <p:cNvPr id="3" name="Content Placeholder 2">
            <a:extLst>
              <a:ext uri="{FF2B5EF4-FFF2-40B4-BE49-F238E27FC236}">
                <a16:creationId xmlns:a16="http://schemas.microsoft.com/office/drawing/2014/main" id="{F1C1464B-D472-4729-93BE-BD0BEDA5AA1F}"/>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406A9795-951D-49DC-90C1-A7FF32DBA154}"/>
              </a:ext>
            </a:extLst>
          </p:cNvPr>
          <p:cNvPicPr>
            <a:picLocks noChangeAspect="1"/>
          </p:cNvPicPr>
          <p:nvPr/>
        </p:nvPicPr>
        <p:blipFill>
          <a:blip r:embed="rId2"/>
          <a:stretch>
            <a:fillRect/>
          </a:stretch>
        </p:blipFill>
        <p:spPr>
          <a:xfrm>
            <a:off x="3357562" y="2347912"/>
            <a:ext cx="5476875" cy="2162175"/>
          </a:xfrm>
          <a:prstGeom prst="rect">
            <a:avLst/>
          </a:prstGeom>
        </p:spPr>
      </p:pic>
      <p:sp>
        <p:nvSpPr>
          <p:cNvPr id="6" name="Star: 8 Points 5">
            <a:extLst>
              <a:ext uri="{FF2B5EF4-FFF2-40B4-BE49-F238E27FC236}">
                <a16:creationId xmlns:a16="http://schemas.microsoft.com/office/drawing/2014/main" id="{7719D455-23CA-434C-B7B3-2EB3A660B52C}"/>
              </a:ext>
            </a:extLst>
          </p:cNvPr>
          <p:cNvSpPr/>
          <p:nvPr/>
        </p:nvSpPr>
        <p:spPr>
          <a:xfrm>
            <a:off x="0" y="1363133"/>
            <a:ext cx="1752600" cy="1727200"/>
          </a:xfrm>
          <a:prstGeom prst="star8">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Year 1 </a:t>
            </a:r>
            <a:endParaRPr lang="en-GB" dirty="0"/>
          </a:p>
        </p:txBody>
      </p:sp>
    </p:spTree>
    <p:extLst>
      <p:ext uri="{BB962C8B-B14F-4D97-AF65-F5344CB8AC3E}">
        <p14:creationId xmlns:p14="http://schemas.microsoft.com/office/powerpoint/2010/main" val="36828533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Book bands</a:t>
            </a:r>
            <a:endParaRPr lang="en-GB" dirty="0"/>
          </a:p>
        </p:txBody>
      </p:sp>
      <p:sp>
        <p:nvSpPr>
          <p:cNvPr id="3" name="Content Placeholder 2"/>
          <p:cNvSpPr>
            <a:spLocks noGrp="1"/>
          </p:cNvSpPr>
          <p:nvPr>
            <p:ph idx="1"/>
          </p:nvPr>
        </p:nvSpPr>
        <p:spPr>
          <a:xfrm>
            <a:off x="677334" y="2160589"/>
            <a:ext cx="6461697" cy="3880773"/>
          </a:xfrm>
        </p:spPr>
        <p:txBody>
          <a:bodyPr/>
          <a:lstStyle/>
          <a:p>
            <a:r>
              <a:rPr lang="en-US" b="0" i="0" dirty="0">
                <a:solidFill>
                  <a:srgbClr val="333333"/>
                </a:solidFill>
                <a:effectLst/>
                <a:latin typeface="robotoregular"/>
              </a:rPr>
              <a:t>Reading book bands can be used from Reception all the way through to year 6; however, they used to only be used through to year 2, with the expectation that year 3 and beyond should be working towards stronger reading fluency.</a:t>
            </a:r>
            <a:endParaRPr lang="en-GB" dirty="0"/>
          </a:p>
        </p:txBody>
      </p:sp>
      <p:pic>
        <p:nvPicPr>
          <p:cNvPr id="1026" name="Picture 2" descr="Ar Reading Level Chart Uk"/>
          <p:cNvPicPr>
            <a:picLocks noChangeAspect="1" noChangeArrowheads="1"/>
          </p:cNvPicPr>
          <p:nvPr/>
        </p:nvPicPr>
        <p:blipFill rotWithShape="1">
          <a:blip r:embed="rId2">
            <a:extLst>
              <a:ext uri="{28A0092B-C50C-407E-A947-70E740481C1C}">
                <a14:useLocalDpi xmlns:a14="http://schemas.microsoft.com/office/drawing/2010/main" val="0"/>
              </a:ext>
            </a:extLst>
          </a:blip>
          <a:srcRect t="14091" r="64960"/>
          <a:stretch/>
        </p:blipFill>
        <p:spPr bwMode="auto">
          <a:xfrm>
            <a:off x="8163789" y="730492"/>
            <a:ext cx="3019425" cy="55179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70717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557587" y="0"/>
            <a:ext cx="4772025" cy="6858000"/>
          </a:xfrm>
          <a:prstGeom prst="rect">
            <a:avLst/>
          </a:prstGeom>
        </p:spPr>
      </p:pic>
    </p:spTree>
    <p:extLst>
      <p:ext uri="{BB962C8B-B14F-4D97-AF65-F5344CB8AC3E}">
        <p14:creationId xmlns:p14="http://schemas.microsoft.com/office/powerpoint/2010/main" val="1255840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1641918" y="0"/>
            <a:ext cx="6667500" cy="6905625"/>
          </a:xfrm>
          <a:prstGeom prst="rect">
            <a:avLst/>
          </a:prstGeom>
        </p:spPr>
      </p:pic>
      <p:sp>
        <p:nvSpPr>
          <p:cNvPr id="7" name="Star: 5 Points 6">
            <a:extLst>
              <a:ext uri="{FF2B5EF4-FFF2-40B4-BE49-F238E27FC236}">
                <a16:creationId xmlns:a16="http://schemas.microsoft.com/office/drawing/2014/main" id="{23FEE90E-7010-4C40-B21D-9E08145FB94D}"/>
              </a:ext>
            </a:extLst>
          </p:cNvPr>
          <p:cNvSpPr/>
          <p:nvPr/>
        </p:nvSpPr>
        <p:spPr>
          <a:xfrm>
            <a:off x="7692705" y="506603"/>
            <a:ext cx="4260463" cy="3981507"/>
          </a:xfrm>
          <a:prstGeom prst="star5">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dirty="0"/>
              <a:t>Top tip!</a:t>
            </a:r>
          </a:p>
          <a:p>
            <a:pPr algn="ctr"/>
            <a:r>
              <a:rPr lang="en-GB" dirty="0"/>
              <a:t>If you can’t read a word, sound it out!</a:t>
            </a:r>
          </a:p>
        </p:txBody>
      </p:sp>
    </p:spTree>
    <p:extLst>
      <p:ext uri="{BB962C8B-B14F-4D97-AF65-F5344CB8AC3E}">
        <p14:creationId xmlns:p14="http://schemas.microsoft.com/office/powerpoint/2010/main" val="24136475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938212" y="0"/>
            <a:ext cx="9831388" cy="6907708"/>
          </a:xfrm>
          <a:prstGeom prst="rect">
            <a:avLst/>
          </a:prstGeom>
        </p:spPr>
      </p:pic>
      <p:sp>
        <p:nvSpPr>
          <p:cNvPr id="5" name="TextBox 4">
            <a:extLst>
              <a:ext uri="{FF2B5EF4-FFF2-40B4-BE49-F238E27FC236}">
                <a16:creationId xmlns:a16="http://schemas.microsoft.com/office/drawing/2014/main" id="{7D55E8DA-A394-4283-AE72-53410423004D}"/>
              </a:ext>
            </a:extLst>
          </p:cNvPr>
          <p:cNvSpPr txBox="1"/>
          <p:nvPr/>
        </p:nvSpPr>
        <p:spPr>
          <a:xfrm>
            <a:off x="9299402" y="6235700"/>
            <a:ext cx="850900" cy="571500"/>
          </a:xfrm>
          <a:prstGeom prst="rect">
            <a:avLst/>
          </a:prstGeom>
          <a:solidFill>
            <a:srgbClr val="00B0F0"/>
          </a:solidFill>
        </p:spPr>
        <p:txBody>
          <a:bodyPr wrap="square" rtlCol="0">
            <a:spAutoFit/>
          </a:bodyPr>
          <a:lstStyle/>
          <a:p>
            <a:endParaRPr lang="en-GB" dirty="0"/>
          </a:p>
        </p:txBody>
      </p:sp>
    </p:spTree>
    <p:extLst>
      <p:ext uri="{BB962C8B-B14F-4D97-AF65-F5344CB8AC3E}">
        <p14:creationId xmlns:p14="http://schemas.microsoft.com/office/powerpoint/2010/main" val="1007286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178362" y="-15802"/>
            <a:ext cx="9857938" cy="6873802"/>
          </a:xfrm>
          <a:prstGeom prst="rect">
            <a:avLst/>
          </a:prstGeom>
        </p:spPr>
      </p:pic>
      <p:sp>
        <p:nvSpPr>
          <p:cNvPr id="5" name="TextBox 4">
            <a:extLst>
              <a:ext uri="{FF2B5EF4-FFF2-40B4-BE49-F238E27FC236}">
                <a16:creationId xmlns:a16="http://schemas.microsoft.com/office/drawing/2014/main" id="{87FDA240-D878-4A5E-93F4-E55ADE9EF97D}"/>
              </a:ext>
            </a:extLst>
          </p:cNvPr>
          <p:cNvSpPr txBox="1"/>
          <p:nvPr/>
        </p:nvSpPr>
        <p:spPr>
          <a:xfrm>
            <a:off x="9588500" y="6159500"/>
            <a:ext cx="850900" cy="571500"/>
          </a:xfrm>
          <a:prstGeom prst="rect">
            <a:avLst/>
          </a:prstGeom>
          <a:solidFill>
            <a:srgbClr val="00B0F0"/>
          </a:solidFill>
        </p:spPr>
        <p:txBody>
          <a:bodyPr wrap="square" rtlCol="0">
            <a:spAutoFit/>
          </a:bodyPr>
          <a:lstStyle/>
          <a:p>
            <a:endParaRPr lang="en-GB" dirty="0"/>
          </a:p>
        </p:txBody>
      </p:sp>
    </p:spTree>
    <p:extLst>
      <p:ext uri="{BB962C8B-B14F-4D97-AF65-F5344CB8AC3E}">
        <p14:creationId xmlns:p14="http://schemas.microsoft.com/office/powerpoint/2010/main" val="11236879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to pronounce phonemes correctly</a:t>
            </a:r>
            <a:endParaRPr lang="en-GB" dirty="0"/>
          </a:p>
        </p:txBody>
      </p:sp>
      <p:pic>
        <p:nvPicPr>
          <p:cNvPr id="6" name="Online Media 5" title="Phonics: How to pronounce pure sounds | Oxford Owl">
            <a:hlinkClick r:id="" action="ppaction://media"/>
            <a:extLst>
              <a:ext uri="{FF2B5EF4-FFF2-40B4-BE49-F238E27FC236}">
                <a16:creationId xmlns:a16="http://schemas.microsoft.com/office/drawing/2014/main" id="{B20B6248-C734-4A2F-BCF1-52E9BD108FE6}"/>
              </a:ext>
            </a:extLst>
          </p:cNvPr>
          <p:cNvPicPr>
            <a:picLocks noGrp="1" noRot="1" noChangeAspect="1"/>
          </p:cNvPicPr>
          <p:nvPr>
            <p:ph idx="1"/>
            <a:videoFile r:link="rId1"/>
          </p:nvPr>
        </p:nvPicPr>
        <p:blipFill>
          <a:blip r:embed="rId3"/>
          <a:stretch>
            <a:fillRect/>
          </a:stretch>
        </p:blipFill>
        <p:spPr>
          <a:xfrm>
            <a:off x="78115" y="2200180"/>
            <a:ext cx="6869112" cy="3881437"/>
          </a:xfrm>
          <a:prstGeom prst="rect">
            <a:avLst/>
          </a:prstGeom>
        </p:spPr>
      </p:pic>
      <p:sp>
        <p:nvSpPr>
          <p:cNvPr id="4" name="Rectangle 3"/>
          <p:cNvSpPr/>
          <p:nvPr/>
        </p:nvSpPr>
        <p:spPr>
          <a:xfrm>
            <a:off x="677334" y="1270000"/>
            <a:ext cx="5760450" cy="369332"/>
          </a:xfrm>
          <a:prstGeom prst="rect">
            <a:avLst/>
          </a:prstGeom>
        </p:spPr>
        <p:txBody>
          <a:bodyPr wrap="square">
            <a:spAutoFit/>
          </a:bodyPr>
          <a:lstStyle/>
          <a:p>
            <a:r>
              <a:rPr lang="en-GB" dirty="0">
                <a:hlinkClick r:id="rId4"/>
              </a:rPr>
              <a:t>https://www.youtube.com/watch?v=UCI2mu7URBc</a:t>
            </a:r>
            <a:r>
              <a:rPr lang="en-GB" dirty="0"/>
              <a:t> </a:t>
            </a:r>
          </a:p>
        </p:txBody>
      </p:sp>
      <p:sp>
        <p:nvSpPr>
          <p:cNvPr id="5" name="Star: 5 Points 4">
            <a:extLst>
              <a:ext uri="{FF2B5EF4-FFF2-40B4-BE49-F238E27FC236}">
                <a16:creationId xmlns:a16="http://schemas.microsoft.com/office/drawing/2014/main" id="{A04FE7C4-6094-4AE6-A64A-8C1F3526B66D}"/>
              </a:ext>
            </a:extLst>
          </p:cNvPr>
          <p:cNvSpPr/>
          <p:nvPr/>
        </p:nvSpPr>
        <p:spPr>
          <a:xfrm>
            <a:off x="6837210" y="298742"/>
            <a:ext cx="5276675" cy="4420998"/>
          </a:xfrm>
          <a:prstGeom prst="star5">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dirty="0"/>
              <a:t>Top tip!</a:t>
            </a:r>
          </a:p>
          <a:p>
            <a:pPr algn="ctr"/>
            <a:r>
              <a:rPr lang="en-GB" dirty="0"/>
              <a:t>Point to words as you read them and read back whole sentences!</a:t>
            </a:r>
          </a:p>
        </p:txBody>
      </p:sp>
    </p:spTree>
    <p:extLst>
      <p:ext uri="{BB962C8B-B14F-4D97-AF65-F5344CB8AC3E}">
        <p14:creationId xmlns:p14="http://schemas.microsoft.com/office/powerpoint/2010/main" val="2560414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How to log into bug club</a:t>
            </a:r>
            <a:endParaRPr lang="en-GB" dirty="0"/>
          </a:p>
        </p:txBody>
      </p:sp>
      <p:sp>
        <p:nvSpPr>
          <p:cNvPr id="3" name="Content Placeholder 2"/>
          <p:cNvSpPr>
            <a:spLocks noGrp="1"/>
          </p:cNvSpPr>
          <p:nvPr>
            <p:ph idx="1"/>
          </p:nvPr>
        </p:nvSpPr>
        <p:spPr>
          <a:xfrm>
            <a:off x="677333" y="1488613"/>
            <a:ext cx="11453147" cy="2017985"/>
          </a:xfrm>
        </p:spPr>
        <p:txBody>
          <a:bodyPr>
            <a:normAutofit fontScale="70000" lnSpcReduction="20000"/>
          </a:bodyPr>
          <a:lstStyle/>
          <a:p>
            <a:r>
              <a:rPr lang="en-US" dirty="0"/>
              <a:t>Go to </a:t>
            </a:r>
            <a:r>
              <a:rPr lang="en-US" dirty="0">
                <a:hlinkClick r:id="rId3"/>
              </a:rPr>
              <a:t>https://www.activelearnprimary.co.uk</a:t>
            </a:r>
            <a:endParaRPr lang="en-US" dirty="0"/>
          </a:p>
          <a:p>
            <a:r>
              <a:rPr lang="en-US" dirty="0"/>
              <a:t>Enter your log in details.</a:t>
            </a:r>
          </a:p>
          <a:p>
            <a:r>
              <a:rPr lang="en-US" dirty="0"/>
              <a:t>Your child’s homepage will appear</a:t>
            </a:r>
          </a:p>
          <a:p>
            <a:endParaRPr lang="en-US" dirty="0"/>
          </a:p>
          <a:p>
            <a:r>
              <a:rPr lang="en-US" b="1" u="sng" dirty="0"/>
              <a:t>Please </a:t>
            </a:r>
            <a:r>
              <a:rPr lang="en-US" dirty="0"/>
              <a:t>teach your child to log onto their bug club profile independently as they will need to do this as part of their learning. </a:t>
            </a:r>
          </a:p>
          <a:p>
            <a:endParaRPr lang="en-US" b="1" u="sng" dirty="0"/>
          </a:p>
          <a:p>
            <a:r>
              <a:rPr lang="en-US" dirty="0"/>
              <a:t>Here is a tutorial </a:t>
            </a:r>
            <a:r>
              <a:rPr lang="en-US" dirty="0">
                <a:hlinkClick r:id="rId4"/>
              </a:rPr>
              <a:t>https://www.youtube.com/watch?v=IlxKN--UYh4</a:t>
            </a:r>
            <a:r>
              <a:rPr lang="en-US" dirty="0"/>
              <a:t> of how to log on.</a:t>
            </a:r>
            <a:endParaRPr lang="en-GB" dirty="0"/>
          </a:p>
        </p:txBody>
      </p:sp>
      <p:sp>
        <p:nvSpPr>
          <p:cNvPr id="9" name="Rectangle 4">
            <a:extLst>
              <a:ext uri="{FF2B5EF4-FFF2-40B4-BE49-F238E27FC236}">
                <a16:creationId xmlns:a16="http://schemas.microsoft.com/office/drawing/2014/main" id="{E26CA83D-BA41-46BC-93AF-FAB430E193FB}"/>
              </a:ext>
            </a:extLst>
          </p:cNvPr>
          <p:cNvSpPr>
            <a:spLocks noChangeArrowheads="1"/>
          </p:cNvSpPr>
          <p:nvPr/>
        </p:nvSpPr>
        <p:spPr bwMode="auto">
          <a:xfrm>
            <a:off x="0" y="210979"/>
            <a:ext cx="51345" cy="492443"/>
          </a:xfrm>
          <a:prstGeom prst="rect">
            <a:avLst/>
          </a:prstGeom>
          <a:solidFill>
            <a:srgbClr val="0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25392" tIns="45720" rIns="25392"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800" b="0" i="0" u="none" strike="noStrike" cap="none" normalizeH="0" baseline="0" dirty="0">
                <a:ln>
                  <a:noFill/>
                </a:ln>
                <a:solidFill>
                  <a:schemeClr val="tx1"/>
                </a:solidFill>
                <a:effectLst/>
                <a:latin typeface="YouTube Noto"/>
                <a:hlinkClick r:id="rId5"/>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 name="Online Media 9" title="Log in to Bug Club (Bug Club video in English) for parents">
            <a:hlinkClick r:id="" action="ppaction://media"/>
            <a:extLst>
              <a:ext uri="{FF2B5EF4-FFF2-40B4-BE49-F238E27FC236}">
                <a16:creationId xmlns:a16="http://schemas.microsoft.com/office/drawing/2014/main" id="{0229CA39-422F-4A94-9C8F-965ABBFB3521}"/>
              </a:ext>
            </a:extLst>
          </p:cNvPr>
          <p:cNvPicPr>
            <a:picLocks noRot="1" noChangeAspect="1"/>
          </p:cNvPicPr>
          <p:nvPr>
            <a:videoFile r:link="rId1"/>
          </p:nvPr>
        </p:nvPicPr>
        <p:blipFill>
          <a:blip r:embed="rId6"/>
          <a:stretch>
            <a:fillRect/>
          </a:stretch>
        </p:blipFill>
        <p:spPr>
          <a:xfrm>
            <a:off x="677332" y="3506598"/>
            <a:ext cx="5748635" cy="3247979"/>
          </a:xfrm>
          <a:prstGeom prst="rect">
            <a:avLst/>
          </a:prstGeom>
        </p:spPr>
      </p:pic>
    </p:spTree>
    <p:extLst>
      <p:ext uri="{BB962C8B-B14F-4D97-AF65-F5344CB8AC3E}">
        <p14:creationId xmlns:p14="http://schemas.microsoft.com/office/powerpoint/2010/main" val="1107399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7E250-9405-4D85-9B0C-F872253CE9FB}"/>
              </a:ext>
            </a:extLst>
          </p:cNvPr>
          <p:cNvSpPr>
            <a:spLocks noGrp="1"/>
          </p:cNvSpPr>
          <p:nvPr>
            <p:ph type="title"/>
          </p:nvPr>
        </p:nvSpPr>
        <p:spPr/>
        <p:txBody>
          <a:bodyPr/>
          <a:lstStyle/>
          <a:p>
            <a:r>
              <a:rPr lang="en-GB" dirty="0"/>
              <a:t>Parent tab on bug club</a:t>
            </a:r>
          </a:p>
        </p:txBody>
      </p:sp>
      <p:sp>
        <p:nvSpPr>
          <p:cNvPr id="3" name="Content Placeholder 2">
            <a:extLst>
              <a:ext uri="{FF2B5EF4-FFF2-40B4-BE49-F238E27FC236}">
                <a16:creationId xmlns:a16="http://schemas.microsoft.com/office/drawing/2014/main" id="{0C0B8F75-3B86-4255-9CB5-9365D02D997E}"/>
              </a:ext>
            </a:extLst>
          </p:cNvPr>
          <p:cNvSpPr>
            <a:spLocks noGrp="1"/>
          </p:cNvSpPr>
          <p:nvPr>
            <p:ph idx="1"/>
          </p:nvPr>
        </p:nvSpPr>
        <p:spPr>
          <a:xfrm>
            <a:off x="677334" y="2160589"/>
            <a:ext cx="4774883" cy="1009901"/>
          </a:xfrm>
        </p:spPr>
        <p:txBody>
          <a:bodyPr/>
          <a:lstStyle/>
          <a:p>
            <a:r>
              <a:rPr lang="en-GB" dirty="0"/>
              <a:t>Go to your child’s bug club account and click on the ‘Grown-ups’ tab to see lots of extra information and helpful hints!</a:t>
            </a:r>
          </a:p>
        </p:txBody>
      </p:sp>
      <p:pic>
        <p:nvPicPr>
          <p:cNvPr id="5" name="Picture 4">
            <a:extLst>
              <a:ext uri="{FF2B5EF4-FFF2-40B4-BE49-F238E27FC236}">
                <a16:creationId xmlns:a16="http://schemas.microsoft.com/office/drawing/2014/main" id="{7D40FECC-7CE6-4BDE-ACA9-13134CCDA8F7}"/>
              </a:ext>
            </a:extLst>
          </p:cNvPr>
          <p:cNvPicPr>
            <a:picLocks noChangeAspect="1"/>
          </p:cNvPicPr>
          <p:nvPr/>
        </p:nvPicPr>
        <p:blipFill rotWithShape="1">
          <a:blip r:embed="rId2"/>
          <a:srcRect l="36606" t="10284" r="1124" b="5875"/>
          <a:stretch/>
        </p:blipFill>
        <p:spPr>
          <a:xfrm>
            <a:off x="386207" y="3004985"/>
            <a:ext cx="7592037" cy="3749879"/>
          </a:xfrm>
          <a:prstGeom prst="rect">
            <a:avLst/>
          </a:prstGeom>
        </p:spPr>
      </p:pic>
      <p:pic>
        <p:nvPicPr>
          <p:cNvPr id="7" name="Picture 6">
            <a:extLst>
              <a:ext uri="{FF2B5EF4-FFF2-40B4-BE49-F238E27FC236}">
                <a16:creationId xmlns:a16="http://schemas.microsoft.com/office/drawing/2014/main" id="{61CE3329-ED89-45EC-B3E7-95B8C2B62050}"/>
              </a:ext>
            </a:extLst>
          </p:cNvPr>
          <p:cNvPicPr>
            <a:picLocks noChangeAspect="1"/>
          </p:cNvPicPr>
          <p:nvPr/>
        </p:nvPicPr>
        <p:blipFill rotWithShape="1">
          <a:blip r:embed="rId3"/>
          <a:srcRect l="35161" t="10283" r="30848" b="34198"/>
          <a:stretch/>
        </p:blipFill>
        <p:spPr>
          <a:xfrm>
            <a:off x="7493048" y="411087"/>
            <a:ext cx="4144162" cy="2483141"/>
          </a:xfrm>
          <a:prstGeom prst="rect">
            <a:avLst/>
          </a:prstGeom>
        </p:spPr>
      </p:pic>
      <p:cxnSp>
        <p:nvCxnSpPr>
          <p:cNvPr id="9" name="Straight Arrow Connector 8">
            <a:extLst>
              <a:ext uri="{FF2B5EF4-FFF2-40B4-BE49-F238E27FC236}">
                <a16:creationId xmlns:a16="http://schemas.microsoft.com/office/drawing/2014/main" id="{4EDB75A5-F173-4565-B5CD-95CCBB9C50CE}"/>
              </a:ext>
            </a:extLst>
          </p:cNvPr>
          <p:cNvCxnSpPr>
            <a:cxnSpLocks/>
          </p:cNvCxnSpPr>
          <p:nvPr/>
        </p:nvCxnSpPr>
        <p:spPr>
          <a:xfrm>
            <a:off x="5860933" y="1077328"/>
            <a:ext cx="1" cy="1706143"/>
          </a:xfrm>
          <a:prstGeom prst="straightConnector1">
            <a:avLst/>
          </a:prstGeom>
          <a:ln w="273050">
            <a:tailEnd type="triangle"/>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23516547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905B0-787A-4804-8E04-F4D2F2126FD9}"/>
              </a:ext>
            </a:extLst>
          </p:cNvPr>
          <p:cNvSpPr>
            <a:spLocks noGrp="1"/>
          </p:cNvSpPr>
          <p:nvPr>
            <p:ph type="title"/>
          </p:nvPr>
        </p:nvSpPr>
        <p:spPr/>
        <p:txBody>
          <a:bodyPr/>
          <a:lstStyle/>
          <a:p>
            <a:r>
              <a:rPr lang="en-US" dirty="0"/>
              <a:t>The phonics test</a:t>
            </a:r>
            <a:endParaRPr lang="en-GB" dirty="0"/>
          </a:p>
        </p:txBody>
      </p:sp>
      <p:pic>
        <p:nvPicPr>
          <p:cNvPr id="5" name="Content Placeholder 4">
            <a:extLst>
              <a:ext uri="{FF2B5EF4-FFF2-40B4-BE49-F238E27FC236}">
                <a16:creationId xmlns:a16="http://schemas.microsoft.com/office/drawing/2014/main" id="{A3997BF6-F724-4C88-89FA-74CE98284DA3}"/>
              </a:ext>
            </a:extLst>
          </p:cNvPr>
          <p:cNvPicPr>
            <a:picLocks noGrp="1" noChangeAspect="1"/>
          </p:cNvPicPr>
          <p:nvPr>
            <p:ph idx="1"/>
          </p:nvPr>
        </p:nvPicPr>
        <p:blipFill>
          <a:blip r:embed="rId2"/>
          <a:stretch>
            <a:fillRect/>
          </a:stretch>
        </p:blipFill>
        <p:spPr>
          <a:xfrm>
            <a:off x="197118" y="1930400"/>
            <a:ext cx="2594293" cy="3881437"/>
          </a:xfrm>
        </p:spPr>
      </p:pic>
      <p:pic>
        <p:nvPicPr>
          <p:cNvPr id="7" name="Picture 6">
            <a:extLst>
              <a:ext uri="{FF2B5EF4-FFF2-40B4-BE49-F238E27FC236}">
                <a16:creationId xmlns:a16="http://schemas.microsoft.com/office/drawing/2014/main" id="{069DF390-B520-44A8-B620-D52005A2CCA7}"/>
              </a:ext>
            </a:extLst>
          </p:cNvPr>
          <p:cNvPicPr>
            <a:picLocks noChangeAspect="1"/>
          </p:cNvPicPr>
          <p:nvPr/>
        </p:nvPicPr>
        <p:blipFill>
          <a:blip r:embed="rId3"/>
          <a:stretch>
            <a:fillRect/>
          </a:stretch>
        </p:blipFill>
        <p:spPr>
          <a:xfrm>
            <a:off x="3354119" y="1930400"/>
            <a:ext cx="2576413" cy="3881437"/>
          </a:xfrm>
          <a:prstGeom prst="rect">
            <a:avLst/>
          </a:prstGeom>
        </p:spPr>
      </p:pic>
      <p:pic>
        <p:nvPicPr>
          <p:cNvPr id="9" name="Picture 8">
            <a:extLst>
              <a:ext uri="{FF2B5EF4-FFF2-40B4-BE49-F238E27FC236}">
                <a16:creationId xmlns:a16="http://schemas.microsoft.com/office/drawing/2014/main" id="{FFF5C836-0EEB-482F-B30C-47CE37730C59}"/>
              </a:ext>
            </a:extLst>
          </p:cNvPr>
          <p:cNvPicPr>
            <a:picLocks noChangeAspect="1"/>
          </p:cNvPicPr>
          <p:nvPr/>
        </p:nvPicPr>
        <p:blipFill>
          <a:blip r:embed="rId4"/>
          <a:stretch>
            <a:fillRect/>
          </a:stretch>
        </p:blipFill>
        <p:spPr>
          <a:xfrm>
            <a:off x="6261470" y="1930400"/>
            <a:ext cx="2584140" cy="3944573"/>
          </a:xfrm>
          <a:prstGeom prst="rect">
            <a:avLst/>
          </a:prstGeom>
        </p:spPr>
      </p:pic>
      <p:pic>
        <p:nvPicPr>
          <p:cNvPr id="11" name="Picture 10">
            <a:extLst>
              <a:ext uri="{FF2B5EF4-FFF2-40B4-BE49-F238E27FC236}">
                <a16:creationId xmlns:a16="http://schemas.microsoft.com/office/drawing/2014/main" id="{2FFBBCED-EAFB-4F04-AC19-C35CFFDD5B6C}"/>
              </a:ext>
            </a:extLst>
          </p:cNvPr>
          <p:cNvPicPr>
            <a:picLocks noChangeAspect="1"/>
          </p:cNvPicPr>
          <p:nvPr/>
        </p:nvPicPr>
        <p:blipFill>
          <a:blip r:embed="rId5"/>
          <a:stretch>
            <a:fillRect/>
          </a:stretch>
        </p:blipFill>
        <p:spPr>
          <a:xfrm>
            <a:off x="9274002" y="1925207"/>
            <a:ext cx="2620663" cy="3944573"/>
          </a:xfrm>
          <a:prstGeom prst="rect">
            <a:avLst/>
          </a:prstGeom>
        </p:spPr>
      </p:pic>
      <p:sp>
        <p:nvSpPr>
          <p:cNvPr id="8" name="Star: 8 Points 7">
            <a:extLst>
              <a:ext uri="{FF2B5EF4-FFF2-40B4-BE49-F238E27FC236}">
                <a16:creationId xmlns:a16="http://schemas.microsoft.com/office/drawing/2014/main" id="{18537FCA-219D-4410-88C8-B843C2C6E88E}"/>
              </a:ext>
            </a:extLst>
          </p:cNvPr>
          <p:cNvSpPr/>
          <p:nvPr/>
        </p:nvSpPr>
        <p:spPr>
          <a:xfrm>
            <a:off x="4343400" y="0"/>
            <a:ext cx="1752600" cy="1727200"/>
          </a:xfrm>
          <a:prstGeom prst="star8">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Year 1 </a:t>
            </a:r>
            <a:endParaRPr lang="en-GB" dirty="0"/>
          </a:p>
        </p:txBody>
      </p:sp>
    </p:spTree>
    <p:extLst>
      <p:ext uri="{BB962C8B-B14F-4D97-AF65-F5344CB8AC3E}">
        <p14:creationId xmlns:p14="http://schemas.microsoft.com/office/powerpoint/2010/main" val="38583085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53CE8-318D-4F7E-B2E0-3BA218B57AD3}"/>
              </a:ext>
            </a:extLst>
          </p:cNvPr>
          <p:cNvSpPr>
            <a:spLocks noGrp="1"/>
          </p:cNvSpPr>
          <p:nvPr>
            <p:ph type="title"/>
          </p:nvPr>
        </p:nvSpPr>
        <p:spPr/>
        <p:txBody>
          <a:bodyPr/>
          <a:lstStyle/>
          <a:p>
            <a:r>
              <a:rPr lang="en-US" dirty="0"/>
              <a:t>Phase 1 activities you can do at home!</a:t>
            </a:r>
            <a:endParaRPr lang="en-GB" dirty="0"/>
          </a:p>
        </p:txBody>
      </p:sp>
      <p:sp>
        <p:nvSpPr>
          <p:cNvPr id="3" name="Content Placeholder 2">
            <a:extLst>
              <a:ext uri="{FF2B5EF4-FFF2-40B4-BE49-F238E27FC236}">
                <a16:creationId xmlns:a16="http://schemas.microsoft.com/office/drawing/2014/main" id="{BF618DB7-0388-46B4-BDDF-71E4FBE80E4F}"/>
              </a:ext>
            </a:extLst>
          </p:cNvPr>
          <p:cNvSpPr>
            <a:spLocks noGrp="1"/>
          </p:cNvSpPr>
          <p:nvPr>
            <p:ph idx="1"/>
          </p:nvPr>
        </p:nvSpPr>
        <p:spPr/>
        <p:txBody>
          <a:bodyPr/>
          <a:lstStyle/>
          <a:p>
            <a:r>
              <a:rPr lang="en-US" dirty="0"/>
              <a:t>Please see the link below for some games and activities you can try at home to help secure phase 1 phonic skills!</a:t>
            </a:r>
          </a:p>
          <a:p>
            <a:endParaRPr lang="en-US" dirty="0"/>
          </a:p>
          <a:p>
            <a:r>
              <a:rPr lang="en-GB" dirty="0">
                <a:hlinkClick r:id="rId2"/>
              </a:rPr>
              <a:t>https://www.tameside.gov.uk/TamesideMBC/media/education/VS-Phase-1-Games-to-Play-at-Home.pdf</a:t>
            </a:r>
            <a:r>
              <a:rPr lang="en-US" dirty="0"/>
              <a:t> </a:t>
            </a:r>
            <a:endParaRPr lang="en-GB" dirty="0"/>
          </a:p>
        </p:txBody>
      </p:sp>
    </p:spTree>
    <p:extLst>
      <p:ext uri="{BB962C8B-B14F-4D97-AF65-F5344CB8AC3E}">
        <p14:creationId xmlns:p14="http://schemas.microsoft.com/office/powerpoint/2010/main" val="41703602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BB6D4-CF5F-48FF-A408-473A178E6C1E}"/>
              </a:ext>
            </a:extLst>
          </p:cNvPr>
          <p:cNvSpPr>
            <a:spLocks noGrp="1"/>
          </p:cNvSpPr>
          <p:nvPr>
            <p:ph type="title"/>
          </p:nvPr>
        </p:nvSpPr>
        <p:spPr/>
        <p:txBody>
          <a:bodyPr/>
          <a:lstStyle/>
          <a:p>
            <a:r>
              <a:rPr lang="en-GB" dirty="0"/>
              <a:t>Phonics games to play at home </a:t>
            </a:r>
          </a:p>
        </p:txBody>
      </p:sp>
      <p:sp>
        <p:nvSpPr>
          <p:cNvPr id="3" name="Content Placeholder 2">
            <a:extLst>
              <a:ext uri="{FF2B5EF4-FFF2-40B4-BE49-F238E27FC236}">
                <a16:creationId xmlns:a16="http://schemas.microsoft.com/office/drawing/2014/main" id="{ED585D30-17AA-4E3A-B04D-3D7B9D007F6A}"/>
              </a:ext>
            </a:extLst>
          </p:cNvPr>
          <p:cNvSpPr>
            <a:spLocks noGrp="1"/>
          </p:cNvSpPr>
          <p:nvPr>
            <p:ph idx="1"/>
          </p:nvPr>
        </p:nvSpPr>
        <p:spPr>
          <a:xfrm>
            <a:off x="677334" y="1216404"/>
            <a:ext cx="9993462" cy="5712902"/>
          </a:xfrm>
        </p:spPr>
        <p:txBody>
          <a:bodyPr>
            <a:normAutofit fontScale="85000" lnSpcReduction="10000"/>
          </a:bodyPr>
          <a:lstStyle/>
          <a:p>
            <a:r>
              <a:rPr lang="en-GB" dirty="0">
                <a:solidFill>
                  <a:schemeClr val="tx1"/>
                </a:solidFill>
              </a:rPr>
              <a:t>Word / grapheme hunt – hide the graphemes/words around the house and get your child to find them, can you pronounce the phoneme? </a:t>
            </a:r>
          </a:p>
          <a:p>
            <a:r>
              <a:rPr lang="en-GB" dirty="0">
                <a:solidFill>
                  <a:schemeClr val="tx1"/>
                </a:solidFill>
              </a:rPr>
              <a:t>Post it words – choose six letters and make as many words as you can from those letters, can you swap a letter to change the word? E.g. s-</a:t>
            </a:r>
            <a:r>
              <a:rPr lang="en-GB" dirty="0" err="1">
                <a:solidFill>
                  <a:schemeClr val="tx1"/>
                </a:solidFill>
              </a:rPr>
              <a:t>i</a:t>
            </a:r>
            <a:r>
              <a:rPr lang="en-GB" dirty="0">
                <a:solidFill>
                  <a:schemeClr val="tx1"/>
                </a:solidFill>
              </a:rPr>
              <a:t>-t to s-a-t</a:t>
            </a:r>
          </a:p>
          <a:p>
            <a:r>
              <a:rPr lang="en-GB" dirty="0">
                <a:solidFill>
                  <a:schemeClr val="tx1"/>
                </a:solidFill>
              </a:rPr>
              <a:t>Matching pairs – finding and reading matching words. </a:t>
            </a:r>
            <a:r>
              <a:rPr lang="en-US" dirty="0">
                <a:solidFill>
                  <a:schemeClr val="tx1"/>
                </a:solidFill>
              </a:rPr>
              <a:t>Word cards could be hidden for your child to find</a:t>
            </a:r>
            <a:endParaRPr lang="en-GB" dirty="0">
              <a:solidFill>
                <a:schemeClr val="tx1"/>
              </a:solidFill>
            </a:endParaRPr>
          </a:p>
          <a:p>
            <a:r>
              <a:rPr lang="en-GB" dirty="0">
                <a:solidFill>
                  <a:schemeClr val="tx1"/>
                </a:solidFill>
              </a:rPr>
              <a:t>I spy</a:t>
            </a:r>
          </a:p>
          <a:p>
            <a:r>
              <a:rPr lang="en-GB" dirty="0">
                <a:solidFill>
                  <a:schemeClr val="tx1"/>
                </a:solidFill>
              </a:rPr>
              <a:t>Guess my word… “My word begins with… m” </a:t>
            </a:r>
          </a:p>
          <a:p>
            <a:r>
              <a:rPr lang="en-GB" dirty="0">
                <a:solidFill>
                  <a:schemeClr val="tx1"/>
                </a:solidFill>
              </a:rPr>
              <a:t>Ask your child what the initial sound of the word is.</a:t>
            </a:r>
          </a:p>
          <a:p>
            <a:r>
              <a:rPr lang="en-GB" dirty="0">
                <a:solidFill>
                  <a:schemeClr val="tx1"/>
                </a:solidFill>
              </a:rPr>
              <a:t>Rhyming games</a:t>
            </a:r>
          </a:p>
          <a:p>
            <a:r>
              <a:rPr lang="en-GB" dirty="0">
                <a:solidFill>
                  <a:schemeClr val="tx1"/>
                </a:solidFill>
              </a:rPr>
              <a:t>Grapheme dominoes</a:t>
            </a:r>
          </a:p>
          <a:p>
            <a:r>
              <a:rPr lang="en-GB" dirty="0">
                <a:solidFill>
                  <a:schemeClr val="tx1"/>
                </a:solidFill>
              </a:rPr>
              <a:t>Real or alien word?</a:t>
            </a:r>
          </a:p>
          <a:p>
            <a:pPr algn="l" fontAlgn="t">
              <a:buFont typeface="Arial" panose="020B0604020202020204" pitchFamily="34" charset="0"/>
              <a:buChar char="•"/>
            </a:pPr>
            <a:r>
              <a:rPr lang="en-US" b="0" i="0" dirty="0">
                <a:solidFill>
                  <a:schemeClr val="tx1"/>
                </a:solidFill>
                <a:effectLst/>
              </a:rPr>
              <a:t>Bingo - reading and spelling words on a bingo board.  Your child could read or spell different words and win bingo if they can read or spell words correctly.</a:t>
            </a:r>
          </a:p>
          <a:p>
            <a:pPr algn="l" fontAlgn="t">
              <a:buFont typeface="Arial" panose="020B0604020202020204" pitchFamily="34" charset="0"/>
              <a:buChar char="•"/>
            </a:pPr>
            <a:r>
              <a:rPr lang="en-US" b="0" i="0" dirty="0">
                <a:solidFill>
                  <a:schemeClr val="tx1"/>
                </a:solidFill>
                <a:effectLst/>
              </a:rPr>
              <a:t>Silly voices - say sounds in a high, low, happy or grumpy voice.</a:t>
            </a:r>
          </a:p>
          <a:p>
            <a:pPr algn="l" fontAlgn="t">
              <a:buFont typeface="Arial" panose="020B0604020202020204" pitchFamily="34" charset="0"/>
              <a:buChar char="•"/>
            </a:pPr>
            <a:r>
              <a:rPr lang="en-US" b="0" i="0" dirty="0">
                <a:solidFill>
                  <a:schemeClr val="tx1"/>
                </a:solidFill>
                <a:effectLst/>
              </a:rPr>
              <a:t>'Skip to it!' - run, jump, hop or skip to a certain word. </a:t>
            </a:r>
          </a:p>
          <a:p>
            <a:pPr algn="l" fontAlgn="t">
              <a:buFont typeface="Arial" panose="020B0604020202020204" pitchFamily="34" charset="0"/>
              <a:buChar char="•"/>
            </a:pPr>
            <a:r>
              <a:rPr lang="en-US" b="0" i="0" dirty="0">
                <a:solidFill>
                  <a:schemeClr val="tx1"/>
                </a:solidFill>
                <a:effectLst/>
              </a:rPr>
              <a:t>'Fishing for phonics' - 'fish' for words written on ping pong balls. The balls could be in the bath or hidden in the house. Your child could use a net to try and catch the balls.</a:t>
            </a:r>
          </a:p>
          <a:p>
            <a:pPr algn="l" fontAlgn="t">
              <a:buFont typeface="Arial" panose="020B0604020202020204" pitchFamily="34" charset="0"/>
              <a:buChar char="•"/>
            </a:pPr>
            <a:r>
              <a:rPr lang="en-US" b="0" i="0" dirty="0">
                <a:solidFill>
                  <a:schemeClr val="tx1"/>
                </a:solidFill>
                <a:effectLst/>
              </a:rPr>
              <a:t>Sing an alphabet song -  have lots of fun learning an alphabet song. Then point to a letter and ask your child to tell you its letter name and sound. </a:t>
            </a:r>
          </a:p>
        </p:txBody>
      </p:sp>
    </p:spTree>
    <p:extLst>
      <p:ext uri="{BB962C8B-B14F-4D97-AF65-F5344CB8AC3E}">
        <p14:creationId xmlns:p14="http://schemas.microsoft.com/office/powerpoint/2010/main" val="18309750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84174-1105-4583-96CA-6289CD9AE6BB}"/>
              </a:ext>
            </a:extLst>
          </p:cNvPr>
          <p:cNvSpPr>
            <a:spLocks noGrp="1"/>
          </p:cNvSpPr>
          <p:nvPr>
            <p:ph type="title"/>
          </p:nvPr>
        </p:nvSpPr>
        <p:spPr/>
        <p:txBody>
          <a:bodyPr/>
          <a:lstStyle/>
          <a:p>
            <a:r>
              <a:rPr lang="en-GB" dirty="0"/>
              <a:t>Online phonics games</a:t>
            </a:r>
          </a:p>
        </p:txBody>
      </p:sp>
      <p:sp>
        <p:nvSpPr>
          <p:cNvPr id="3" name="Content Placeholder 2">
            <a:extLst>
              <a:ext uri="{FF2B5EF4-FFF2-40B4-BE49-F238E27FC236}">
                <a16:creationId xmlns:a16="http://schemas.microsoft.com/office/drawing/2014/main" id="{6F52489C-5BB3-494A-9041-9A95CBF391B3}"/>
              </a:ext>
            </a:extLst>
          </p:cNvPr>
          <p:cNvSpPr>
            <a:spLocks noGrp="1"/>
          </p:cNvSpPr>
          <p:nvPr>
            <p:ph idx="1"/>
          </p:nvPr>
        </p:nvSpPr>
        <p:spPr>
          <a:xfrm>
            <a:off x="585054" y="1265174"/>
            <a:ext cx="11386035" cy="2568596"/>
          </a:xfrm>
        </p:spPr>
        <p:txBody>
          <a:bodyPr>
            <a:normAutofit fontScale="70000" lnSpcReduction="20000"/>
          </a:bodyPr>
          <a:lstStyle/>
          <a:p>
            <a:r>
              <a:rPr lang="en-GB" dirty="0" err="1"/>
              <a:t>Topmarks</a:t>
            </a:r>
            <a:r>
              <a:rPr lang="en-GB" dirty="0"/>
              <a:t> </a:t>
            </a:r>
            <a:r>
              <a:rPr lang="en-GB" dirty="0">
                <a:hlinkClick r:id="rId2"/>
              </a:rPr>
              <a:t>https://www.topmarks.co.uk/english-games/5-7-years/letters-and-sounds</a:t>
            </a:r>
            <a:r>
              <a:rPr lang="en-GB" dirty="0"/>
              <a:t> </a:t>
            </a:r>
          </a:p>
          <a:p>
            <a:r>
              <a:rPr lang="en-GB" b="1" dirty="0"/>
              <a:t>ICT games </a:t>
            </a:r>
            <a:r>
              <a:rPr lang="en-GB" b="1" dirty="0">
                <a:hlinkClick r:id="rId3"/>
              </a:rPr>
              <a:t>https://ictgames.com/mobilePage/literacy.html</a:t>
            </a:r>
            <a:r>
              <a:rPr lang="en-GB" b="1" dirty="0"/>
              <a:t> </a:t>
            </a:r>
          </a:p>
          <a:p>
            <a:r>
              <a:rPr lang="en-GB" b="1" dirty="0"/>
              <a:t>Phonics play </a:t>
            </a:r>
            <a:r>
              <a:rPr lang="en-GB" b="1" dirty="0">
                <a:hlinkClick r:id="rId4"/>
              </a:rPr>
              <a:t>https://www.phonicsplay.co.uk/</a:t>
            </a:r>
            <a:r>
              <a:rPr lang="en-GB" b="1" dirty="0"/>
              <a:t> </a:t>
            </a:r>
          </a:p>
          <a:p>
            <a:endParaRPr lang="en-GB" b="1" dirty="0"/>
          </a:p>
          <a:p>
            <a:r>
              <a:rPr lang="en-GB" b="1" u="sng" dirty="0"/>
              <a:t>Use your child’s bug club account!</a:t>
            </a:r>
            <a:br>
              <a:rPr lang="en-GB" u="sng" dirty="0"/>
            </a:br>
            <a:r>
              <a:rPr lang="en-GB" dirty="0"/>
              <a:t>We will upload games as well as books so keep an eye out.</a:t>
            </a:r>
            <a:br>
              <a:rPr lang="en-GB" dirty="0"/>
            </a:br>
            <a:r>
              <a:rPr lang="en-GB" dirty="0"/>
              <a:t>Your child will get online rewards for completing games and reading books!</a:t>
            </a:r>
          </a:p>
          <a:p>
            <a:endParaRPr lang="en-GB" u="sng" dirty="0"/>
          </a:p>
          <a:p>
            <a:r>
              <a:rPr lang="en-GB" u="sng" dirty="0">
                <a:hlinkClick r:id="rId5"/>
              </a:rPr>
              <a:t>We have a sent home the purple mash logins – let us know if you need another copy</a:t>
            </a:r>
          </a:p>
          <a:p>
            <a:r>
              <a:rPr lang="en-GB" u="sng" dirty="0">
                <a:hlinkClick r:id="rId5"/>
              </a:rPr>
              <a:t>https://www.purplemash.com/sch/temple-ct16#/</a:t>
            </a:r>
            <a:r>
              <a:rPr lang="en-GB" u="sng" dirty="0"/>
              <a:t> </a:t>
            </a:r>
          </a:p>
        </p:txBody>
      </p:sp>
      <p:pic>
        <p:nvPicPr>
          <p:cNvPr id="3074" name="Picture 2" descr="Bug Club - Cholsey Primary School">
            <a:extLst>
              <a:ext uri="{FF2B5EF4-FFF2-40B4-BE49-F238E27FC236}">
                <a16:creationId xmlns:a16="http://schemas.microsoft.com/office/drawing/2014/main" id="{D0B40737-BD55-4DE5-BA78-224ED9EA8A5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24440"/>
          <a:stretch/>
        </p:blipFill>
        <p:spPr bwMode="auto">
          <a:xfrm>
            <a:off x="1187689" y="4514325"/>
            <a:ext cx="1905000" cy="1439411"/>
          </a:xfrm>
          <a:prstGeom prst="rect">
            <a:avLst/>
          </a:prstGeom>
          <a:noFill/>
          <a:extLst>
            <a:ext uri="{909E8E84-426E-40DD-AFC4-6F175D3DCCD1}">
              <a14:hiddenFill xmlns:a14="http://schemas.microsoft.com/office/drawing/2010/main">
                <a:solidFill>
                  <a:srgbClr val="FFFFFF"/>
                </a:solidFill>
              </a14:hiddenFill>
            </a:ext>
          </a:extLst>
        </p:spPr>
      </p:pic>
      <p:sp>
        <p:nvSpPr>
          <p:cNvPr id="4" name="Explosion: 14 Points 3">
            <a:extLst>
              <a:ext uri="{FF2B5EF4-FFF2-40B4-BE49-F238E27FC236}">
                <a16:creationId xmlns:a16="http://schemas.microsoft.com/office/drawing/2014/main" id="{F6143893-C3CF-4CC0-9D9C-0DC06B45A641}"/>
              </a:ext>
            </a:extLst>
          </p:cNvPr>
          <p:cNvSpPr/>
          <p:nvPr/>
        </p:nvSpPr>
        <p:spPr>
          <a:xfrm>
            <a:off x="3210187" y="3753373"/>
            <a:ext cx="7519332" cy="2961314"/>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dirty="0"/>
              <a:t>Don’t forget to click on the green bug and complete the activities at the </a:t>
            </a:r>
            <a:r>
              <a:rPr lang="en-GB" b="1" dirty="0"/>
              <a:t>beginning </a:t>
            </a:r>
            <a:r>
              <a:rPr lang="en-GB" dirty="0"/>
              <a:t>and </a:t>
            </a:r>
            <a:r>
              <a:rPr lang="en-GB" b="1" dirty="0"/>
              <a:t>end</a:t>
            </a:r>
            <a:r>
              <a:rPr lang="en-GB" dirty="0"/>
              <a:t> of the book to earn your rewards!  </a:t>
            </a:r>
          </a:p>
        </p:txBody>
      </p:sp>
    </p:spTree>
    <p:extLst>
      <p:ext uri="{BB962C8B-B14F-4D97-AF65-F5344CB8AC3E}">
        <p14:creationId xmlns:p14="http://schemas.microsoft.com/office/powerpoint/2010/main" val="247032421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135</TotalTime>
  <Words>1375</Words>
  <Application>Microsoft Office PowerPoint</Application>
  <PresentationFormat>Widescreen</PresentationFormat>
  <Paragraphs>85</Paragraphs>
  <Slides>23</Slides>
  <Notes>0</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HelveticaNeue-Regular</vt:lpstr>
      <vt:lpstr>robotoregular</vt:lpstr>
      <vt:lpstr>Trebuchet MS</vt:lpstr>
      <vt:lpstr>Wingdings 3</vt:lpstr>
      <vt:lpstr>YouTube Noto</vt:lpstr>
      <vt:lpstr>Facet</vt:lpstr>
      <vt:lpstr>Phonics at Temple Ewell</vt:lpstr>
      <vt:lpstr>What is phonics?</vt:lpstr>
      <vt:lpstr>Phonics Vocab</vt:lpstr>
      <vt:lpstr>How do we teach Phonics at Temple Ewell?</vt:lpstr>
      <vt:lpstr>Bug Club</vt:lpstr>
      <vt:lpstr>Phonics phases</vt:lpstr>
      <vt:lpstr>PowerPoint Presentation</vt:lpstr>
      <vt:lpstr>PowerPoint Presentation</vt:lpstr>
      <vt:lpstr>PowerPoint Presentation</vt:lpstr>
      <vt:lpstr>PowerPoint Presentation</vt:lpstr>
      <vt:lpstr>Phase 6</vt:lpstr>
      <vt:lpstr>Book bands</vt:lpstr>
      <vt:lpstr>PowerPoint Presentation</vt:lpstr>
      <vt:lpstr>PowerPoint Presentation</vt:lpstr>
      <vt:lpstr>PowerPoint Presentation</vt:lpstr>
      <vt:lpstr>PowerPoint Presentation</vt:lpstr>
      <vt:lpstr>How to pronounce phonemes correctly</vt:lpstr>
      <vt:lpstr> How to log into bug club</vt:lpstr>
      <vt:lpstr>Parent tab on bug club</vt:lpstr>
      <vt:lpstr>The phonics test</vt:lpstr>
      <vt:lpstr>Phase 1 activities you can do at home!</vt:lpstr>
      <vt:lpstr>Phonics games to play at home </vt:lpstr>
      <vt:lpstr>Online phonics games</vt:lpstr>
    </vt:vector>
  </TitlesOfParts>
  <Company>Temple Ewell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workshop 2022</dc:title>
  <dc:creator>Leanne Demetri</dc:creator>
  <cp:lastModifiedBy>Miss Demetri</cp:lastModifiedBy>
  <cp:revision>20</cp:revision>
  <dcterms:created xsi:type="dcterms:W3CDTF">2022-11-08T11:48:10Z</dcterms:created>
  <dcterms:modified xsi:type="dcterms:W3CDTF">2026-03-06T08:06:15Z</dcterms:modified>
</cp:coreProperties>
</file>